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Orbit" charset="1" panose="00000000000000000000"/>
      <p:regular r:id="rId18"/>
    </p:embeddedFont>
    <p:embeddedFont>
      <p:font typeface="210 다락방" charset="1" panose="02020603020101020101"/>
      <p:regular r:id="rId19"/>
    </p:embeddedFont>
    <p:embeddedFont>
      <p:font typeface="210 디딤고딕 Bold" charset="1" panose="02020503020101020101"/>
      <p:regular r:id="rId20"/>
    </p:embeddedFont>
    <p:embeddedFont>
      <p:font typeface="210 디딤고딕" charset="1" panose="02020503020101020101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5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jpeg" Type="http://schemas.openxmlformats.org/officeDocument/2006/relationships/image"/><Relationship Id="rId4" Target="../media/image20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21.jpeg" Type="http://schemas.openxmlformats.org/officeDocument/2006/relationships/image"/><Relationship Id="rId4" Target="../media/image22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23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24.jpeg" Type="http://schemas.openxmlformats.org/officeDocument/2006/relationships/image"/><Relationship Id="rId4" Target="../media/image2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75741" y="-4967467"/>
            <a:ext cx="6834761" cy="6689523"/>
          </a:xfrm>
          <a:custGeom>
            <a:avLst/>
            <a:gdLst/>
            <a:ahLst/>
            <a:cxnLst/>
            <a:rect r="r" b="b" t="t" l="l"/>
            <a:pathLst>
              <a:path h="6689523" w="6834761">
                <a:moveTo>
                  <a:pt x="0" y="0"/>
                </a:moveTo>
                <a:lnTo>
                  <a:pt x="6834761" y="0"/>
                </a:lnTo>
                <a:lnTo>
                  <a:pt x="6834761" y="6689522"/>
                </a:lnTo>
                <a:lnTo>
                  <a:pt x="0" y="66895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825" y="8757920"/>
            <a:ext cx="11028784" cy="7982083"/>
          </a:xfrm>
          <a:custGeom>
            <a:avLst/>
            <a:gdLst/>
            <a:ahLst/>
            <a:cxnLst/>
            <a:rect r="r" b="b" t="t" l="l"/>
            <a:pathLst>
              <a:path h="7982083" w="11028784">
                <a:moveTo>
                  <a:pt x="0" y="0"/>
                </a:moveTo>
                <a:lnTo>
                  <a:pt x="11028784" y="0"/>
                </a:lnTo>
                <a:lnTo>
                  <a:pt x="11028784" y="7982083"/>
                </a:lnTo>
                <a:lnTo>
                  <a:pt x="0" y="79820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377182" y="5962245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135391" y="3394306"/>
            <a:ext cx="4017219" cy="2244193"/>
          </a:xfrm>
          <a:custGeom>
            <a:avLst/>
            <a:gdLst/>
            <a:ahLst/>
            <a:cxnLst/>
            <a:rect r="r" b="b" t="t" l="l"/>
            <a:pathLst>
              <a:path h="2244193" w="4017219">
                <a:moveTo>
                  <a:pt x="0" y="0"/>
                </a:moveTo>
                <a:lnTo>
                  <a:pt x="4017218" y="0"/>
                </a:lnTo>
                <a:lnTo>
                  <a:pt x="4017218" y="2244193"/>
                </a:lnTo>
                <a:lnTo>
                  <a:pt x="0" y="22441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6443" t="-803" r="0" b="-803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133903" y="8719820"/>
            <a:ext cx="3358079" cy="103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91816"/>
                </a:solidFill>
                <a:latin typeface="Orbit"/>
                <a:ea typeface="Orbit"/>
                <a:cs typeface="Orbit"/>
                <a:sym typeface="Orbit"/>
              </a:rPr>
              <a:t>AI컴퓨터공학부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91816"/>
                </a:solidFill>
                <a:latin typeface="Orbit"/>
                <a:ea typeface="Orbit"/>
                <a:cs typeface="Orbit"/>
                <a:sym typeface="Orbit"/>
              </a:rPr>
              <a:t>202313040 조용현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91816"/>
                </a:solidFill>
                <a:latin typeface="Orbit"/>
                <a:ea typeface="Orbit"/>
                <a:cs typeface="Orbit"/>
                <a:sym typeface="Orbit"/>
              </a:rPr>
              <a:t>202511531 김태건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13304" y="5906490"/>
            <a:ext cx="11028784" cy="995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73"/>
              </a:lnSpc>
            </a:pPr>
            <a:r>
              <a:rPr lang="en-US" sz="5299" spc="-148">
                <a:solidFill>
                  <a:srgbClr val="191816"/>
                </a:solidFill>
                <a:latin typeface="210 다락방"/>
                <a:ea typeface="210 다락방"/>
                <a:cs typeface="210 다락방"/>
                <a:sym typeface="210 다락방"/>
              </a:rPr>
              <a:t>교내 전공 서적 물물 교환 서비스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07864" y="6172200"/>
            <a:ext cx="11747597" cy="8229600"/>
          </a:xfrm>
          <a:custGeom>
            <a:avLst/>
            <a:gdLst/>
            <a:ahLst/>
            <a:cxnLst/>
            <a:rect r="r" b="b" t="t" l="l"/>
            <a:pathLst>
              <a:path h="8229600" w="11747597">
                <a:moveTo>
                  <a:pt x="0" y="0"/>
                </a:moveTo>
                <a:lnTo>
                  <a:pt x="11747597" y="0"/>
                </a:lnTo>
                <a:lnTo>
                  <a:pt x="117475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88661" y="2381992"/>
            <a:ext cx="10038406" cy="6876308"/>
          </a:xfrm>
          <a:custGeom>
            <a:avLst/>
            <a:gdLst/>
            <a:ahLst/>
            <a:cxnLst/>
            <a:rect r="r" b="b" t="t" l="l"/>
            <a:pathLst>
              <a:path h="6876308" w="10038406">
                <a:moveTo>
                  <a:pt x="0" y="0"/>
                </a:moveTo>
                <a:lnTo>
                  <a:pt x="10038406" y="0"/>
                </a:lnTo>
                <a:lnTo>
                  <a:pt x="10038406" y="6876308"/>
                </a:lnTo>
                <a:lnTo>
                  <a:pt x="0" y="68763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13103" y="1898292"/>
            <a:ext cx="4950279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191816">
                    <a:alpha val="89804"/>
                  </a:srgbClr>
                </a:solidFill>
                <a:latin typeface="210 다락방"/>
                <a:ea typeface="210 다락방"/>
                <a:cs typeface="210 다락방"/>
                <a:sym typeface="210 다락방"/>
              </a:rPr>
              <a:t>매칭 알고리즘, CHECK_MATCH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94053" y="883562"/>
            <a:ext cx="4950279" cy="861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>
                <a:solidFill>
                  <a:srgbClr val="191816">
                    <a:alpha val="89804"/>
                  </a:srgbClr>
                </a:solidFill>
                <a:latin typeface="210 다락방"/>
                <a:ea typeface="210 다락방"/>
                <a:cs typeface="210 다락방"/>
                <a:sym typeface="210 다락방"/>
              </a:rPr>
              <a:t>핵심 로직 구현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086350"/>
            <a:ext cx="5796079" cy="1417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191816">
                    <a:alpha val="89804"/>
                  </a:srgbClr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PANDAS 데이터 프레임을 순회하며</a:t>
            </a: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191816">
                    <a:alpha val="89804"/>
                  </a:srgbClr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두가지 조건이 동시에 만족하는지 </a:t>
            </a: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191816">
                    <a:alpha val="89804"/>
                  </a:srgbClr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양방향 교차검증 한다.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58400" y="-6305042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61777" y="8311810"/>
            <a:ext cx="8209026" cy="8229600"/>
          </a:xfrm>
          <a:custGeom>
            <a:avLst/>
            <a:gdLst/>
            <a:ahLst/>
            <a:cxnLst/>
            <a:rect r="r" b="b" t="t" l="l"/>
            <a:pathLst>
              <a:path h="8229600" w="8209026">
                <a:moveTo>
                  <a:pt x="0" y="0"/>
                </a:moveTo>
                <a:lnTo>
                  <a:pt x="8209026" y="0"/>
                </a:lnTo>
                <a:lnTo>
                  <a:pt x="820902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20293" y="752475"/>
            <a:ext cx="6731672" cy="861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191816">
                    <a:alpha val="89804"/>
                  </a:srgbClr>
                </a:solidFill>
                <a:latin typeface="210 다락방"/>
                <a:ea typeface="210 다락방"/>
                <a:cs typeface="210 다락방"/>
                <a:sym typeface="210 다락방"/>
              </a:rPr>
              <a:t>TROUBLE SHOOTING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58540" y="2743616"/>
            <a:ext cx="7985460" cy="685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191816">
                    <a:alpha val="89804"/>
                  </a:srgbClr>
                </a:solidFill>
                <a:latin typeface="210 다락방"/>
                <a:ea typeface="210 다락방"/>
                <a:cs typeface="210 다락방"/>
                <a:sym typeface="210 다락방"/>
              </a:rPr>
              <a:t>데이터 무결성 문제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58540" y="4158833"/>
            <a:ext cx="16100760" cy="3546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191816">
                    <a:alpha val="89804"/>
                  </a:srgbClr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문제 : BOOKS.CSV 파일에 빈줄이 생기거나, 데이터가 삭제된 후 NAN 값이 남아서 프로그램 실행 시 </a:t>
            </a:r>
            <a:r>
              <a:rPr lang="en-US" sz="3399">
                <a:solidFill>
                  <a:srgbClr val="EE3230">
                    <a:alpha val="89804"/>
                  </a:srgbClr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UI가 깨지는 현상이 발생</a:t>
            </a:r>
            <a:r>
              <a:rPr lang="en-US" sz="3399">
                <a:solidFill>
                  <a:srgbClr val="191816">
                    <a:alpha val="89804"/>
                  </a:srgbClr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함</a:t>
            </a:r>
          </a:p>
          <a:p>
            <a:pPr algn="just">
              <a:lnSpc>
                <a:spcPts val="4759"/>
              </a:lnSpc>
            </a:pP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191816">
                    <a:alpha val="89804"/>
                  </a:srgbClr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원인 : PANDAS가 CSV를 읽을때 빈 데이터를 제대로 처리하지 못하여 발생</a:t>
            </a:r>
          </a:p>
          <a:p>
            <a:pPr algn="just">
              <a:lnSpc>
                <a:spcPts val="4759"/>
              </a:lnSpc>
            </a:pP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191816">
                    <a:alpha val="89804"/>
                  </a:srgbClr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해결 : READ_CSV_SAFE 함수 구현, </a:t>
            </a:r>
            <a:r>
              <a:rPr lang="en-US" sz="3399">
                <a:solidFill>
                  <a:srgbClr val="EE3230">
                    <a:alpha val="89804"/>
                  </a:srgbClr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NAN 값을 빈 문자열로 자동 전환하는 함수를 구현함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614512">
            <a:off x="11272761" y="-4241255"/>
            <a:ext cx="7402769" cy="8897559"/>
          </a:xfrm>
          <a:custGeom>
            <a:avLst/>
            <a:gdLst/>
            <a:ahLst/>
            <a:cxnLst/>
            <a:rect r="r" b="b" t="t" l="l"/>
            <a:pathLst>
              <a:path h="8897559" w="7402769">
                <a:moveTo>
                  <a:pt x="0" y="0"/>
                </a:moveTo>
                <a:lnTo>
                  <a:pt x="7402769" y="0"/>
                </a:lnTo>
                <a:lnTo>
                  <a:pt x="7402769" y="8897559"/>
                </a:lnTo>
                <a:lnTo>
                  <a:pt x="0" y="8897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614512">
            <a:off x="-929695" y="6016336"/>
            <a:ext cx="7402769" cy="8897559"/>
          </a:xfrm>
          <a:custGeom>
            <a:avLst/>
            <a:gdLst/>
            <a:ahLst/>
            <a:cxnLst/>
            <a:rect r="r" b="b" t="t" l="l"/>
            <a:pathLst>
              <a:path h="8897559" w="7402769">
                <a:moveTo>
                  <a:pt x="0" y="0"/>
                </a:moveTo>
                <a:lnTo>
                  <a:pt x="7402769" y="0"/>
                </a:lnTo>
                <a:lnTo>
                  <a:pt x="7402769" y="8897559"/>
                </a:lnTo>
                <a:lnTo>
                  <a:pt x="0" y="8897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33475" y="1787071"/>
            <a:ext cx="4950279" cy="461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191816">
                    <a:alpha val="89804"/>
                  </a:srgbClr>
                </a:solidFill>
                <a:latin typeface="210 다락방"/>
                <a:ea typeface="210 다락방"/>
                <a:cs typeface="210 다락방"/>
                <a:sym typeface="210 다락방"/>
              </a:rPr>
              <a:t>향후 계획 및 결론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14425" y="762815"/>
            <a:ext cx="4950279" cy="861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>
                <a:solidFill>
                  <a:srgbClr val="191816">
                    <a:alpha val="89804"/>
                  </a:srgbClr>
                </a:solidFill>
                <a:latin typeface="210 다락방"/>
                <a:ea typeface="210 다락방"/>
                <a:cs typeface="210 다락방"/>
                <a:sym typeface="210 다락방"/>
              </a:rPr>
              <a:t>발전 방향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58027" y="3326203"/>
            <a:ext cx="14670029" cy="718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78" indent="-453389" lvl="1">
              <a:lnSpc>
                <a:spcPts val="5879"/>
              </a:lnSpc>
              <a:buAutoNum type="arabicPeriod" startAt="1"/>
            </a:pPr>
            <a:r>
              <a:rPr lang="en-US" sz="4199">
                <a:solidFill>
                  <a:srgbClr val="191816">
                    <a:alpha val="89804"/>
                  </a:srgbClr>
                </a:solidFill>
                <a:latin typeface="210 다락방"/>
                <a:ea typeface="210 다락방"/>
                <a:cs typeface="210 다락방"/>
                <a:sym typeface="210 다락방"/>
              </a:rPr>
              <a:t>서버 도입 : DB 서버로 확장하여 실시간 다중 사용자 지원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44853" y="4798695"/>
            <a:ext cx="13789427" cy="718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78" indent="-453389" lvl="1">
              <a:lnSpc>
                <a:spcPts val="5879"/>
              </a:lnSpc>
              <a:buAutoNum type="arabicPeriod" startAt="1"/>
            </a:pPr>
            <a:r>
              <a:rPr lang="en-US" sz="4199">
                <a:solidFill>
                  <a:srgbClr val="191816">
                    <a:alpha val="89804"/>
                  </a:srgbClr>
                </a:solidFill>
                <a:latin typeface="210 다락방"/>
                <a:ea typeface="210 다락방"/>
                <a:cs typeface="210 다락방"/>
                <a:sym typeface="210 다락방"/>
              </a:rPr>
              <a:t>알림 기능 : 매칭 성사 시 문자나 카카오톡 알림 API 연동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35328" y="6362332"/>
            <a:ext cx="15204024" cy="718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78" indent="-453389" lvl="1">
              <a:lnSpc>
                <a:spcPts val="5879"/>
              </a:lnSpc>
              <a:buAutoNum type="arabicPeriod" startAt="1"/>
            </a:pPr>
            <a:r>
              <a:rPr lang="en-US" sz="4199">
                <a:solidFill>
                  <a:srgbClr val="191816">
                    <a:alpha val="89804"/>
                  </a:srgbClr>
                </a:solidFill>
                <a:latin typeface="210 다락방"/>
                <a:ea typeface="210 다락방"/>
                <a:cs typeface="210 다락방"/>
                <a:sym typeface="210 다락방"/>
              </a:rPr>
              <a:t>서비스 개선 : 교내 사물함과 연계하여 비대면 교환 서비스 확충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3560989" y="2928111"/>
            <a:ext cx="0" cy="1808469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590390" y="-5835721"/>
            <a:ext cx="8291788" cy="8229600"/>
          </a:xfrm>
          <a:custGeom>
            <a:avLst/>
            <a:gdLst/>
            <a:ahLst/>
            <a:cxnLst/>
            <a:rect r="r" b="b" t="t" l="l"/>
            <a:pathLst>
              <a:path h="8229600" w="8291788">
                <a:moveTo>
                  <a:pt x="0" y="0"/>
                </a:moveTo>
                <a:lnTo>
                  <a:pt x="8291788" y="0"/>
                </a:lnTo>
                <a:lnTo>
                  <a:pt x="82917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1346129"/>
            <a:ext cx="367880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191816">
                    <a:alpha val="89804"/>
                  </a:srgbClr>
                </a:solidFill>
                <a:latin typeface="210 다락방"/>
                <a:ea typeface="210 다락방"/>
                <a:cs typeface="210 다락방"/>
                <a:sym typeface="210 다락방"/>
              </a:rPr>
              <a:t>목차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074628" y="2308154"/>
            <a:ext cx="7781840" cy="669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1579" indent="-420789" lvl="1">
              <a:lnSpc>
                <a:spcPts val="5457"/>
              </a:lnSpc>
              <a:buAutoNum type="arabicPeriod" startAt="1"/>
            </a:pPr>
            <a:r>
              <a:rPr lang="en-US" sz="3898">
                <a:solidFill>
                  <a:srgbClr val="191816">
                    <a:alpha val="89804"/>
                  </a:srgbClr>
                </a:solidFill>
                <a:latin typeface="210 다락방"/>
                <a:ea typeface="210 다락방"/>
                <a:cs typeface="210 다락방"/>
                <a:sym typeface="210 다락방"/>
              </a:rPr>
              <a:t>문제 인식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27903" y="3442696"/>
            <a:ext cx="7781840" cy="669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1579" indent="-420789" lvl="1">
              <a:lnSpc>
                <a:spcPts val="5457"/>
              </a:lnSpc>
              <a:buAutoNum type="arabicPeriod" startAt="1"/>
            </a:pPr>
            <a:r>
              <a:rPr lang="en-US" sz="3898">
                <a:solidFill>
                  <a:srgbClr val="191816">
                    <a:alpha val="89804"/>
                  </a:srgbClr>
                </a:solidFill>
                <a:latin typeface="210 다락방"/>
                <a:ea typeface="210 다락방"/>
                <a:cs typeface="210 다락방"/>
                <a:sym typeface="210 다락방"/>
              </a:rPr>
              <a:t>한계 및 차별성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36380" y="4561515"/>
            <a:ext cx="7781840" cy="669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1579" indent="-420789" lvl="1">
              <a:lnSpc>
                <a:spcPts val="5457"/>
              </a:lnSpc>
              <a:buAutoNum type="arabicPeriod" startAt="1"/>
            </a:pPr>
            <a:r>
              <a:rPr lang="en-US" sz="3898">
                <a:solidFill>
                  <a:srgbClr val="191816">
                    <a:alpha val="89804"/>
                  </a:srgbClr>
                </a:solidFill>
                <a:latin typeface="210 다락방"/>
                <a:ea typeface="210 다락방"/>
                <a:cs typeface="210 다락방"/>
                <a:sym typeface="210 다락방"/>
              </a:rPr>
              <a:t>개발 환경 및 사용 도구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155750" y="5726433"/>
            <a:ext cx="7781840" cy="669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1579" indent="-420789" lvl="1">
              <a:lnSpc>
                <a:spcPts val="5457"/>
              </a:lnSpc>
              <a:buAutoNum type="arabicPeriod" startAt="1"/>
            </a:pPr>
            <a:r>
              <a:rPr lang="en-US" sz="3898">
                <a:solidFill>
                  <a:srgbClr val="191816">
                    <a:alpha val="89804"/>
                  </a:srgbClr>
                </a:solidFill>
                <a:latin typeface="210 다락방"/>
                <a:ea typeface="210 다락방"/>
                <a:cs typeface="210 다락방"/>
                <a:sym typeface="210 다락방"/>
              </a:rPr>
              <a:t>주요 기능 소개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83596" y="6875516"/>
            <a:ext cx="9616470" cy="669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1579" indent="-420789" lvl="1">
              <a:lnSpc>
                <a:spcPts val="5457"/>
              </a:lnSpc>
              <a:buAutoNum type="arabicPeriod" startAt="1"/>
            </a:pPr>
            <a:r>
              <a:rPr lang="en-US" sz="3898">
                <a:solidFill>
                  <a:srgbClr val="191816">
                    <a:alpha val="89804"/>
                  </a:srgbClr>
                </a:solidFill>
                <a:latin typeface="210 다락방"/>
                <a:ea typeface="210 다락방"/>
                <a:cs typeface="210 다락방"/>
                <a:sym typeface="210 다락방"/>
              </a:rPr>
              <a:t>핵심 로직 및 TROUBLE SHOOTING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83596" y="8044775"/>
            <a:ext cx="9616470" cy="669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1579" indent="-420789" lvl="1">
              <a:lnSpc>
                <a:spcPts val="5457"/>
              </a:lnSpc>
              <a:buAutoNum type="arabicPeriod" startAt="1"/>
            </a:pPr>
            <a:r>
              <a:rPr lang="en-US" sz="3898">
                <a:solidFill>
                  <a:srgbClr val="191816">
                    <a:alpha val="89804"/>
                  </a:srgbClr>
                </a:solidFill>
                <a:latin typeface="210 다락방"/>
                <a:ea typeface="210 다락방"/>
                <a:cs typeface="210 다락방"/>
                <a:sym typeface="210 다락방"/>
              </a:rPr>
              <a:t>발전 방향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0588" y="8801100"/>
            <a:ext cx="6834761" cy="6689523"/>
          </a:xfrm>
          <a:custGeom>
            <a:avLst/>
            <a:gdLst/>
            <a:ahLst/>
            <a:cxnLst/>
            <a:rect r="r" b="b" t="t" l="l"/>
            <a:pathLst>
              <a:path h="6689523" w="6834761">
                <a:moveTo>
                  <a:pt x="0" y="0"/>
                </a:moveTo>
                <a:lnTo>
                  <a:pt x="6834761" y="0"/>
                </a:lnTo>
                <a:lnTo>
                  <a:pt x="6834761" y="6689523"/>
                </a:lnTo>
                <a:lnTo>
                  <a:pt x="0" y="66895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251872">
            <a:off x="14155892" y="-4923135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705702" y="5985793"/>
            <a:ext cx="1623179" cy="2552748"/>
          </a:xfrm>
          <a:custGeom>
            <a:avLst/>
            <a:gdLst/>
            <a:ahLst/>
            <a:cxnLst/>
            <a:rect r="r" b="b" t="t" l="l"/>
            <a:pathLst>
              <a:path h="2552748" w="1623179">
                <a:moveTo>
                  <a:pt x="0" y="0"/>
                </a:moveTo>
                <a:lnTo>
                  <a:pt x="1623180" y="0"/>
                </a:lnTo>
                <a:lnTo>
                  <a:pt x="1623180" y="2552748"/>
                </a:lnTo>
                <a:lnTo>
                  <a:pt x="0" y="25527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705702" y="1028700"/>
            <a:ext cx="1703927" cy="3390900"/>
          </a:xfrm>
          <a:custGeom>
            <a:avLst/>
            <a:gdLst/>
            <a:ahLst/>
            <a:cxnLst/>
            <a:rect r="r" b="b" t="t" l="l"/>
            <a:pathLst>
              <a:path h="3390900" w="1703927">
                <a:moveTo>
                  <a:pt x="0" y="0"/>
                </a:moveTo>
                <a:lnTo>
                  <a:pt x="1703927" y="0"/>
                </a:lnTo>
                <a:lnTo>
                  <a:pt x="1703927" y="3390900"/>
                </a:lnTo>
                <a:lnTo>
                  <a:pt x="0" y="33909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431483" y="3733301"/>
            <a:ext cx="2543637" cy="2664763"/>
          </a:xfrm>
          <a:custGeom>
            <a:avLst/>
            <a:gdLst/>
            <a:ahLst/>
            <a:cxnLst/>
            <a:rect r="r" b="b" t="t" l="l"/>
            <a:pathLst>
              <a:path h="2664763" w="2543637">
                <a:moveTo>
                  <a:pt x="0" y="0"/>
                </a:moveTo>
                <a:lnTo>
                  <a:pt x="2543637" y="0"/>
                </a:lnTo>
                <a:lnTo>
                  <a:pt x="2543637" y="2664763"/>
                </a:lnTo>
                <a:lnTo>
                  <a:pt x="0" y="26647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378682" y="3733301"/>
            <a:ext cx="3849178" cy="2820398"/>
          </a:xfrm>
          <a:custGeom>
            <a:avLst/>
            <a:gdLst/>
            <a:ahLst/>
            <a:cxnLst/>
            <a:rect r="r" b="b" t="t" l="l"/>
            <a:pathLst>
              <a:path h="2820398" w="3849178">
                <a:moveTo>
                  <a:pt x="0" y="0"/>
                </a:moveTo>
                <a:lnTo>
                  <a:pt x="3849178" y="0"/>
                </a:lnTo>
                <a:lnTo>
                  <a:pt x="3849178" y="2820398"/>
                </a:lnTo>
                <a:lnTo>
                  <a:pt x="0" y="28203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6693179">
            <a:off x="5956590" y="5394302"/>
            <a:ext cx="443702" cy="828882"/>
          </a:xfrm>
          <a:custGeom>
            <a:avLst/>
            <a:gdLst/>
            <a:ahLst/>
            <a:cxnLst/>
            <a:rect r="r" b="b" t="t" l="l"/>
            <a:pathLst>
              <a:path h="828882" w="443702">
                <a:moveTo>
                  <a:pt x="0" y="0"/>
                </a:moveTo>
                <a:lnTo>
                  <a:pt x="443701" y="0"/>
                </a:lnTo>
                <a:lnTo>
                  <a:pt x="443701" y="828882"/>
                </a:lnTo>
                <a:lnTo>
                  <a:pt x="0" y="8288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65892" y="6837343"/>
            <a:ext cx="4474817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91816">
                    <a:alpha val="89804"/>
                  </a:srgbClr>
                </a:solidFill>
                <a:latin typeface="210 다락방"/>
                <a:ea typeface="210 다락방"/>
                <a:cs typeface="210 다락방"/>
                <a:sym typeface="210 다락방"/>
              </a:rPr>
              <a:t>전공 서적 구매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054740" y="6837343"/>
            <a:ext cx="4474817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91816">
                    <a:alpha val="89804"/>
                  </a:srgbClr>
                </a:solidFill>
                <a:latin typeface="210 다락방"/>
                <a:ea typeface="210 다락방"/>
                <a:cs typeface="210 다락방"/>
                <a:sym typeface="210 다락방"/>
              </a:rPr>
              <a:t>전공 강의 수강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279883" y="4610100"/>
            <a:ext cx="4474817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91816">
                    <a:alpha val="89804"/>
                  </a:srgbClr>
                </a:solidFill>
                <a:latin typeface="210 다락방"/>
                <a:ea typeface="210 다락방"/>
                <a:cs typeface="210 다락방"/>
                <a:sym typeface="210 다락방"/>
              </a:rPr>
              <a:t>방치됨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279883" y="8724900"/>
            <a:ext cx="4474817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91816">
                    <a:alpha val="89804"/>
                  </a:srgbClr>
                </a:solidFill>
                <a:latin typeface="210 다락방"/>
                <a:ea typeface="210 다락방"/>
                <a:cs typeface="210 다락방"/>
                <a:sym typeface="210 다락방"/>
              </a:rPr>
              <a:t>폐기됨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70203" y="1562644"/>
            <a:ext cx="4950279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191816">
                    <a:alpha val="89804"/>
                  </a:srgbClr>
                </a:solidFill>
                <a:latin typeface="210 다락방"/>
                <a:ea typeface="210 다락방"/>
                <a:cs typeface="210 다락방"/>
                <a:sym typeface="210 다락방"/>
              </a:rPr>
              <a:t>전공 서적 소비 경로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-8389270">
            <a:off x="12277939" y="4191462"/>
            <a:ext cx="443702" cy="828882"/>
          </a:xfrm>
          <a:custGeom>
            <a:avLst/>
            <a:gdLst/>
            <a:ahLst/>
            <a:cxnLst/>
            <a:rect r="r" b="b" t="t" l="l"/>
            <a:pathLst>
              <a:path h="828882" w="443702">
                <a:moveTo>
                  <a:pt x="0" y="0"/>
                </a:moveTo>
                <a:lnTo>
                  <a:pt x="443702" y="0"/>
                </a:lnTo>
                <a:lnTo>
                  <a:pt x="443702" y="828881"/>
                </a:lnTo>
                <a:lnTo>
                  <a:pt x="0" y="8288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8442400">
            <a:off x="12275205" y="5752891"/>
            <a:ext cx="443702" cy="828882"/>
          </a:xfrm>
          <a:custGeom>
            <a:avLst/>
            <a:gdLst/>
            <a:ahLst/>
            <a:cxnLst/>
            <a:rect r="r" b="b" t="t" l="l"/>
            <a:pathLst>
              <a:path h="828882" w="443702">
                <a:moveTo>
                  <a:pt x="0" y="828882"/>
                </a:moveTo>
                <a:lnTo>
                  <a:pt x="443702" y="828882"/>
                </a:lnTo>
                <a:lnTo>
                  <a:pt x="443702" y="0"/>
                </a:lnTo>
                <a:lnTo>
                  <a:pt x="0" y="0"/>
                </a:lnTo>
                <a:lnTo>
                  <a:pt x="0" y="828882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73877" y="607695"/>
            <a:ext cx="4950279" cy="861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191816">
                    <a:alpha val="89804"/>
                  </a:srgbClr>
                </a:solidFill>
                <a:latin typeface="210 다락방"/>
                <a:ea typeface="210 다락방"/>
                <a:cs typeface="210 다락방"/>
                <a:sym typeface="210 다락방"/>
              </a:rPr>
              <a:t>문제 인식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81069" y="6607127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411471" y="-5225661"/>
            <a:ext cx="8291788" cy="8229600"/>
          </a:xfrm>
          <a:custGeom>
            <a:avLst/>
            <a:gdLst/>
            <a:ahLst/>
            <a:cxnLst/>
            <a:rect r="r" b="b" t="t" l="l"/>
            <a:pathLst>
              <a:path h="8229600" w="8291788">
                <a:moveTo>
                  <a:pt x="0" y="0"/>
                </a:moveTo>
                <a:lnTo>
                  <a:pt x="8291789" y="0"/>
                </a:lnTo>
                <a:lnTo>
                  <a:pt x="8291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182042" y="3855035"/>
            <a:ext cx="3502804" cy="3188621"/>
          </a:xfrm>
          <a:custGeom>
            <a:avLst/>
            <a:gdLst/>
            <a:ahLst/>
            <a:cxnLst/>
            <a:rect r="r" b="b" t="t" l="l"/>
            <a:pathLst>
              <a:path h="3188621" w="3502804">
                <a:moveTo>
                  <a:pt x="0" y="0"/>
                </a:moveTo>
                <a:lnTo>
                  <a:pt x="3502804" y="0"/>
                </a:lnTo>
                <a:lnTo>
                  <a:pt x="3502804" y="3188622"/>
                </a:lnTo>
                <a:lnTo>
                  <a:pt x="0" y="31886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36912" y="3290431"/>
            <a:ext cx="3749119" cy="4007679"/>
          </a:xfrm>
          <a:custGeom>
            <a:avLst/>
            <a:gdLst/>
            <a:ahLst/>
            <a:cxnLst/>
            <a:rect r="r" b="b" t="t" l="l"/>
            <a:pathLst>
              <a:path h="4007679" w="3749119">
                <a:moveTo>
                  <a:pt x="0" y="0"/>
                </a:moveTo>
                <a:lnTo>
                  <a:pt x="3749119" y="0"/>
                </a:lnTo>
                <a:lnTo>
                  <a:pt x="3749119" y="4007679"/>
                </a:lnTo>
                <a:lnTo>
                  <a:pt x="0" y="40076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047227" y="3966797"/>
            <a:ext cx="5867188" cy="3086385"/>
          </a:xfrm>
          <a:custGeom>
            <a:avLst/>
            <a:gdLst/>
            <a:ahLst/>
            <a:cxnLst/>
            <a:rect r="r" b="b" t="t" l="l"/>
            <a:pathLst>
              <a:path h="3086385" w="5867188">
                <a:moveTo>
                  <a:pt x="0" y="0"/>
                </a:moveTo>
                <a:lnTo>
                  <a:pt x="5867187" y="0"/>
                </a:lnTo>
                <a:lnTo>
                  <a:pt x="5867187" y="3086385"/>
                </a:lnTo>
                <a:lnTo>
                  <a:pt x="0" y="30863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22603" y="1629319"/>
            <a:ext cx="4950279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191816">
                    <a:alpha val="89804"/>
                  </a:srgbClr>
                </a:solidFill>
                <a:latin typeface="210 다락방"/>
                <a:ea typeface="210 다락방"/>
                <a:cs typeface="210 다락방"/>
                <a:sym typeface="210 다락방"/>
              </a:rPr>
              <a:t>기존 플랫폼의 한계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0293" y="626745"/>
            <a:ext cx="4950279" cy="861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191816">
                    <a:alpha val="89804"/>
                  </a:srgbClr>
                </a:solidFill>
                <a:latin typeface="210 다락방"/>
                <a:ea typeface="210 다락방"/>
                <a:cs typeface="210 다락방"/>
                <a:sym typeface="210 다락방"/>
              </a:rPr>
              <a:t>한계 및 차별점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40367" y="7517185"/>
            <a:ext cx="4950279" cy="503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191816">
                    <a:alpha val="89804"/>
                  </a:srgbClr>
                </a:solidFill>
                <a:latin typeface="210 다락방"/>
                <a:ea typeface="210 다락방"/>
                <a:cs typeface="210 다락방"/>
                <a:sym typeface="210 다락방"/>
              </a:rPr>
              <a:t>에브리타임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03603" y="7517185"/>
            <a:ext cx="4950279" cy="503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191816">
                    <a:alpha val="89804"/>
                  </a:srgbClr>
                </a:solidFill>
                <a:latin typeface="210 다락방"/>
                <a:ea typeface="210 다락방"/>
                <a:cs typeface="210 다락방"/>
                <a:sym typeface="210 다락방"/>
              </a:rPr>
              <a:t>중고나라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00139" y="7517185"/>
            <a:ext cx="4950279" cy="503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191816">
                    <a:alpha val="89804"/>
                  </a:srgbClr>
                </a:solidFill>
                <a:latin typeface="210 다락방"/>
                <a:ea typeface="210 다락방"/>
                <a:cs typeface="210 다락방"/>
                <a:sym typeface="210 다락방"/>
              </a:rPr>
              <a:t>당근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27512" y="-1770092"/>
            <a:ext cx="6847027" cy="8229600"/>
          </a:xfrm>
          <a:custGeom>
            <a:avLst/>
            <a:gdLst/>
            <a:ahLst/>
            <a:cxnLst/>
            <a:rect r="r" b="b" t="t" l="l"/>
            <a:pathLst>
              <a:path h="8229600" w="6847027">
                <a:moveTo>
                  <a:pt x="0" y="0"/>
                </a:moveTo>
                <a:lnTo>
                  <a:pt x="6847027" y="0"/>
                </a:lnTo>
                <a:lnTo>
                  <a:pt x="684702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52575" y="1629319"/>
            <a:ext cx="4950279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191816">
                    <a:alpha val="89804"/>
                  </a:srgbClr>
                </a:solidFill>
                <a:latin typeface="210 다락방"/>
                <a:ea typeface="210 다락방"/>
                <a:cs typeface="210 다락방"/>
                <a:sym typeface="210 다락방"/>
              </a:rPr>
              <a:t>TECH STACK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20293" y="626745"/>
            <a:ext cx="6787243" cy="861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191816">
                    <a:alpha val="89804"/>
                  </a:srgbClr>
                </a:solidFill>
                <a:latin typeface="210 다락방"/>
                <a:ea typeface="210 다락방"/>
                <a:cs typeface="210 다락방"/>
                <a:sym typeface="210 다락방"/>
              </a:rPr>
              <a:t>개발 환경 및 사용 도구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47825" y="3799529"/>
            <a:ext cx="7985460" cy="718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4199">
                <a:solidFill>
                  <a:srgbClr val="191816">
                    <a:alpha val="89804"/>
                  </a:srgbClr>
                </a:solidFill>
                <a:latin typeface="210 다락방"/>
                <a:ea typeface="210 다락방"/>
                <a:cs typeface="210 다락방"/>
                <a:sym typeface="210 다락방"/>
              </a:rPr>
              <a:t>GUI : TKINTER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47825" y="5350163"/>
            <a:ext cx="7985460" cy="718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4199">
                <a:solidFill>
                  <a:srgbClr val="191816">
                    <a:alpha val="89804"/>
                  </a:srgbClr>
                </a:solidFill>
                <a:latin typeface="210 다락방"/>
                <a:ea typeface="210 다락방"/>
                <a:cs typeface="210 다락방"/>
                <a:sym typeface="210 다락방"/>
              </a:rPr>
              <a:t>DATA : PANDAS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47825" y="6900796"/>
            <a:ext cx="7985460" cy="718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4199">
                <a:solidFill>
                  <a:srgbClr val="191816">
                    <a:alpha val="89804"/>
                  </a:srgbClr>
                </a:solidFill>
                <a:latin typeface="210 다락방"/>
                <a:ea typeface="210 다락방"/>
                <a:cs typeface="210 다락방"/>
                <a:sym typeface="210 다락방"/>
              </a:rPr>
              <a:t>IMAGE : PILLOW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47825" y="4451039"/>
            <a:ext cx="7985460" cy="490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191816">
                    <a:alpha val="89804"/>
                  </a:srgbClr>
                </a:solidFill>
                <a:latin typeface="210 다락방"/>
                <a:ea typeface="210 다락방"/>
                <a:cs typeface="210 다락방"/>
                <a:sym typeface="210 다락방"/>
              </a:rPr>
              <a:t>파이썬 표준 GUI 라이브러리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47825" y="7561832"/>
            <a:ext cx="10618442" cy="490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191816">
                    <a:alpha val="89804"/>
                  </a:srgbClr>
                </a:solidFill>
                <a:latin typeface="210 다락방"/>
                <a:ea typeface="210 다락방"/>
                <a:cs typeface="210 다락방"/>
                <a:sym typeface="210 다락방"/>
              </a:rPr>
              <a:t>대표적인 이미지 처리 라이브러리, 사용자가 등록한 서적 이미지 처리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47825" y="6001673"/>
            <a:ext cx="7985460" cy="490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191816">
                    <a:alpha val="89804"/>
                  </a:srgbClr>
                </a:solidFill>
                <a:latin typeface="210 다락방"/>
                <a:ea typeface="210 다락방"/>
                <a:cs typeface="210 다락방"/>
                <a:sym typeface="210 다락방"/>
              </a:rPr>
              <a:t>데이터 처리 핵심 도구, 매칭 상대를 찾는 로직 구현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231589" y="7580312"/>
            <a:ext cx="6847027" cy="8229600"/>
          </a:xfrm>
          <a:custGeom>
            <a:avLst/>
            <a:gdLst/>
            <a:ahLst/>
            <a:cxnLst/>
            <a:rect r="r" b="b" t="t" l="l"/>
            <a:pathLst>
              <a:path h="8229600" w="6847027">
                <a:moveTo>
                  <a:pt x="0" y="0"/>
                </a:moveTo>
                <a:lnTo>
                  <a:pt x="6847027" y="0"/>
                </a:lnTo>
                <a:lnTo>
                  <a:pt x="684702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47974" y="494782"/>
            <a:ext cx="5080851" cy="8510219"/>
          </a:xfrm>
          <a:custGeom>
            <a:avLst/>
            <a:gdLst/>
            <a:ahLst/>
            <a:cxnLst/>
            <a:rect r="r" b="b" t="t" l="l"/>
            <a:pathLst>
              <a:path h="8510219" w="5080851">
                <a:moveTo>
                  <a:pt x="0" y="0"/>
                </a:moveTo>
                <a:lnTo>
                  <a:pt x="5080850" y="0"/>
                </a:lnTo>
                <a:lnTo>
                  <a:pt x="5080850" y="8510219"/>
                </a:lnTo>
                <a:lnTo>
                  <a:pt x="0" y="85102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09" t="-931" r="-1169" b="-93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942343" y="2603218"/>
            <a:ext cx="5930162" cy="6804423"/>
          </a:xfrm>
          <a:custGeom>
            <a:avLst/>
            <a:gdLst/>
            <a:ahLst/>
            <a:cxnLst/>
            <a:rect r="r" b="b" t="t" l="l"/>
            <a:pathLst>
              <a:path h="6804423" w="5930162">
                <a:moveTo>
                  <a:pt x="0" y="0"/>
                </a:moveTo>
                <a:lnTo>
                  <a:pt x="5930162" y="0"/>
                </a:lnTo>
                <a:lnTo>
                  <a:pt x="5930162" y="6804423"/>
                </a:lnTo>
                <a:lnTo>
                  <a:pt x="0" y="68044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29" t="-46756" r="-1458" b="-139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139238" y="4884420"/>
            <a:ext cx="9525" cy="461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70241" y="1780267"/>
            <a:ext cx="4950279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191816">
                    <a:alpha val="89804"/>
                  </a:srgbClr>
                </a:solidFill>
                <a:latin typeface="210 다락방"/>
                <a:ea typeface="210 다락방"/>
                <a:cs typeface="210 다락방"/>
                <a:sym typeface="210 다락방"/>
              </a:rPr>
              <a:t>게시글 등록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6903" y="762815"/>
            <a:ext cx="4950279" cy="861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>
                <a:solidFill>
                  <a:srgbClr val="191816">
                    <a:alpha val="89804"/>
                  </a:srgbClr>
                </a:solidFill>
                <a:latin typeface="210 다락방"/>
                <a:ea typeface="210 다락방"/>
                <a:cs typeface="210 다락방"/>
                <a:sym typeface="210 다락방"/>
              </a:rPr>
              <a:t>주요 기능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6903" y="3379470"/>
            <a:ext cx="6991350" cy="4862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191816">
                    <a:alpha val="89804"/>
                  </a:srgbClr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콤보 박스 이용</a:t>
            </a:r>
          </a:p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191816">
                    <a:alpha val="89804"/>
                  </a:srgbClr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전공 서적 리스트를 미리 제공하여 </a:t>
            </a:r>
            <a:r>
              <a:rPr lang="en-US" sz="2700">
                <a:solidFill>
                  <a:srgbClr val="EE3230">
                    <a:alpha val="89804"/>
                  </a:srgbClr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정확한 데이터 입력 유도</a:t>
            </a:r>
          </a:p>
          <a:p>
            <a:pPr algn="l">
              <a:lnSpc>
                <a:spcPts val="3780"/>
              </a:lnSpc>
            </a:pPr>
          </a:p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191816">
                    <a:alpha val="89804"/>
                  </a:srgbClr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이미지 처리</a:t>
            </a:r>
          </a:p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191816">
                    <a:alpha val="89804"/>
                  </a:srgbClr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PILLOW 라이브러리를 활용하여 사용자가 업로드한 실물 사진을 리사이징</a:t>
            </a:r>
          </a:p>
          <a:p>
            <a:pPr algn="l">
              <a:lnSpc>
                <a:spcPts val="3780"/>
              </a:lnSpc>
            </a:pPr>
          </a:p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191816">
                    <a:alpha val="89804"/>
                  </a:srgbClr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입력 검증</a:t>
            </a:r>
          </a:p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191816">
                    <a:alpha val="89804"/>
                  </a:srgbClr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필수 정보 누락 시 경고 메시지 출력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231589" y="7580312"/>
            <a:ext cx="6847027" cy="8229600"/>
          </a:xfrm>
          <a:custGeom>
            <a:avLst/>
            <a:gdLst/>
            <a:ahLst/>
            <a:cxnLst/>
            <a:rect r="r" b="b" t="t" l="l"/>
            <a:pathLst>
              <a:path h="8229600" w="6847027">
                <a:moveTo>
                  <a:pt x="0" y="0"/>
                </a:moveTo>
                <a:lnTo>
                  <a:pt x="6847027" y="0"/>
                </a:lnTo>
                <a:lnTo>
                  <a:pt x="684702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33324" y="1634037"/>
            <a:ext cx="7885649" cy="5169544"/>
          </a:xfrm>
          <a:custGeom>
            <a:avLst/>
            <a:gdLst/>
            <a:ahLst/>
            <a:cxnLst/>
            <a:rect r="r" b="b" t="t" l="l"/>
            <a:pathLst>
              <a:path h="5169544" w="7885649">
                <a:moveTo>
                  <a:pt x="0" y="0"/>
                </a:moveTo>
                <a:lnTo>
                  <a:pt x="7885649" y="0"/>
                </a:lnTo>
                <a:lnTo>
                  <a:pt x="7885649" y="5169543"/>
                </a:lnTo>
                <a:lnTo>
                  <a:pt x="0" y="51695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732" t="-27781" r="-20040" b="-12385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76722" y="5819502"/>
            <a:ext cx="4598852" cy="3334165"/>
          </a:xfrm>
          <a:custGeom>
            <a:avLst/>
            <a:gdLst/>
            <a:ahLst/>
            <a:cxnLst/>
            <a:rect r="r" b="b" t="t" l="l"/>
            <a:pathLst>
              <a:path h="3334165" w="4598852">
                <a:moveTo>
                  <a:pt x="0" y="0"/>
                </a:moveTo>
                <a:lnTo>
                  <a:pt x="4598852" y="0"/>
                </a:lnTo>
                <a:lnTo>
                  <a:pt x="4598852" y="3334165"/>
                </a:lnTo>
                <a:lnTo>
                  <a:pt x="0" y="33341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650" t="-42100" r="-28342" b="-4149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139238" y="4884420"/>
            <a:ext cx="9525" cy="461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03578" y="772340"/>
            <a:ext cx="4950279" cy="861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>
                <a:solidFill>
                  <a:srgbClr val="191816">
                    <a:alpha val="89804"/>
                  </a:srgbClr>
                </a:solidFill>
                <a:latin typeface="210 다락방"/>
                <a:ea typeface="210 다락방"/>
                <a:cs typeface="210 다락방"/>
                <a:sym typeface="210 다락방"/>
              </a:rPr>
              <a:t>주요 기능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3103" y="1808570"/>
            <a:ext cx="5378904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191816">
                    <a:alpha val="89804"/>
                  </a:srgbClr>
                </a:solidFill>
                <a:latin typeface="210 다락방"/>
                <a:ea typeface="210 다락방"/>
                <a:cs typeface="210 다락방"/>
                <a:sym typeface="210 다락방"/>
              </a:rPr>
              <a:t>양방향 매칭 시스템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03578" y="3483337"/>
            <a:ext cx="10359118" cy="4615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60"/>
              </a:lnSpc>
            </a:pPr>
            <a:r>
              <a:rPr lang="en-US" sz="2900">
                <a:solidFill>
                  <a:srgbClr val="191816">
                    <a:alpha val="89804"/>
                  </a:srgbClr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알고리즘</a:t>
            </a: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191816">
                    <a:alpha val="89804"/>
                  </a:srgbClr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게시글 등록 즉시 PANDAS를 통해 전체 </a:t>
            </a:r>
            <a:r>
              <a:rPr lang="en-US" sz="2700">
                <a:solidFill>
                  <a:srgbClr val="EE3230">
                    <a:alpha val="89804"/>
                  </a:srgbClr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데이터를 탐색</a:t>
            </a:r>
          </a:p>
          <a:p>
            <a:pPr algn="just">
              <a:lnSpc>
                <a:spcPts val="3780"/>
              </a:lnSpc>
            </a:pPr>
          </a:p>
          <a:p>
            <a:pPr algn="just">
              <a:lnSpc>
                <a:spcPts val="4060"/>
              </a:lnSpc>
            </a:pPr>
            <a:r>
              <a:rPr lang="en-US" sz="2900">
                <a:solidFill>
                  <a:srgbClr val="191816">
                    <a:alpha val="89804"/>
                  </a:srgbClr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로직</a:t>
            </a: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191816">
                    <a:alpha val="89804"/>
                  </a:srgbClr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나의 ‘보유 책’과 상대방의 ‘원하는 책’이 </a:t>
            </a:r>
            <a:r>
              <a:rPr lang="en-US" sz="2700">
                <a:solidFill>
                  <a:srgbClr val="EE3230">
                    <a:alpha val="89804"/>
                  </a:srgbClr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교차 일치</a:t>
            </a:r>
            <a:r>
              <a:rPr lang="en-US" sz="2700">
                <a:solidFill>
                  <a:srgbClr val="191816">
                    <a:alpha val="89804"/>
                  </a:srgbClr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하는지 검증</a:t>
            </a:r>
          </a:p>
          <a:p>
            <a:pPr algn="just">
              <a:lnSpc>
                <a:spcPts val="3780"/>
              </a:lnSpc>
            </a:pPr>
          </a:p>
          <a:p>
            <a:pPr algn="just">
              <a:lnSpc>
                <a:spcPts val="4060"/>
              </a:lnSpc>
            </a:pPr>
            <a:r>
              <a:rPr lang="en-US" sz="2900">
                <a:solidFill>
                  <a:srgbClr val="191816">
                    <a:alpha val="89804"/>
                  </a:srgbClr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결과</a:t>
            </a:r>
            <a:r>
              <a:rPr lang="en-US" sz="2900">
                <a:solidFill>
                  <a:srgbClr val="191816">
                    <a:alpha val="89804"/>
                  </a:srgbClr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</a:p>
          <a:p>
            <a:pPr algn="just">
              <a:lnSpc>
                <a:spcPts val="1820"/>
              </a:lnSpc>
            </a:pP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191816">
                    <a:alpha val="89804"/>
                  </a:srgbClr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매칭 실패 시 : 일반 게시글로 등록됨</a:t>
            </a: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191816">
                    <a:alpha val="89804"/>
                  </a:srgbClr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매칭 성공 시 : 즉시 팝업을 띄워 교환 </a:t>
            </a:r>
            <a:r>
              <a:rPr lang="en-US" sz="2700">
                <a:solidFill>
                  <a:srgbClr val="EE3230">
                    <a:alpha val="89804"/>
                  </a:srgbClr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성사 내역 확인</a:t>
            </a:r>
            <a:r>
              <a:rPr lang="en-US" sz="2700">
                <a:solidFill>
                  <a:srgbClr val="191816">
                    <a:alpha val="89804"/>
                  </a:srgbClr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할 것을 알림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231589" y="7580312"/>
            <a:ext cx="6847027" cy="8229600"/>
          </a:xfrm>
          <a:custGeom>
            <a:avLst/>
            <a:gdLst/>
            <a:ahLst/>
            <a:cxnLst/>
            <a:rect r="r" b="b" t="t" l="l"/>
            <a:pathLst>
              <a:path h="8229600" w="6847027">
                <a:moveTo>
                  <a:pt x="0" y="0"/>
                </a:moveTo>
                <a:lnTo>
                  <a:pt x="6847027" y="0"/>
                </a:lnTo>
                <a:lnTo>
                  <a:pt x="684702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66176" y="2136773"/>
            <a:ext cx="8861441" cy="6623927"/>
          </a:xfrm>
          <a:custGeom>
            <a:avLst/>
            <a:gdLst/>
            <a:ahLst/>
            <a:cxnLst/>
            <a:rect r="r" b="b" t="t" l="l"/>
            <a:pathLst>
              <a:path h="6623927" w="8861441">
                <a:moveTo>
                  <a:pt x="0" y="0"/>
                </a:moveTo>
                <a:lnTo>
                  <a:pt x="8861441" y="0"/>
                </a:lnTo>
                <a:lnTo>
                  <a:pt x="8861441" y="6623928"/>
                </a:lnTo>
                <a:lnTo>
                  <a:pt x="0" y="66239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139238" y="4884420"/>
            <a:ext cx="9525" cy="461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17878" y="1868168"/>
            <a:ext cx="4950279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191816">
                    <a:alpha val="89804"/>
                  </a:srgbClr>
                </a:solidFill>
                <a:latin typeface="210 다락방"/>
                <a:ea typeface="210 다락방"/>
                <a:cs typeface="210 다락방"/>
                <a:sym typeface="210 다락방"/>
              </a:rPr>
              <a:t>메인 대시보드 및 내역 관리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8828" y="853438"/>
            <a:ext cx="4950279" cy="861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>
                <a:solidFill>
                  <a:srgbClr val="191816">
                    <a:alpha val="89804"/>
                  </a:srgbClr>
                </a:solidFill>
                <a:latin typeface="210 다락방"/>
                <a:ea typeface="210 다락방"/>
                <a:cs typeface="210 다락방"/>
                <a:sym typeface="210 다락방"/>
              </a:rPr>
              <a:t>주요 기능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155317"/>
            <a:ext cx="7411341" cy="5113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60"/>
              </a:lnSpc>
            </a:pPr>
            <a:r>
              <a:rPr lang="en-US" sz="2900">
                <a:solidFill>
                  <a:srgbClr val="191816">
                    <a:alpha val="89804"/>
                  </a:srgbClr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메인 UI 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191816">
                    <a:alpha val="89804"/>
                  </a:srgbClr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TKINTER의 FRAME을 활용한 </a:t>
            </a:r>
            <a:r>
              <a:rPr lang="en-US" sz="2500">
                <a:solidFill>
                  <a:srgbClr val="EE3230">
                    <a:alpha val="89804"/>
                  </a:srgbClr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카드 뉴스 형태</a:t>
            </a:r>
            <a:r>
              <a:rPr lang="en-US" sz="2500">
                <a:solidFill>
                  <a:srgbClr val="191816">
                    <a:alpha val="89804"/>
                  </a:srgbClr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의 UI</a:t>
            </a:r>
          </a:p>
          <a:p>
            <a:pPr algn="just">
              <a:lnSpc>
                <a:spcPts val="3780"/>
              </a:lnSpc>
            </a:pPr>
          </a:p>
          <a:p>
            <a:pPr algn="just">
              <a:lnSpc>
                <a:spcPts val="4060"/>
              </a:lnSpc>
            </a:pPr>
            <a:r>
              <a:rPr lang="en-US" sz="2900">
                <a:solidFill>
                  <a:srgbClr val="191816">
                    <a:alpha val="89804"/>
                  </a:srgbClr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동기화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191816">
                    <a:alpha val="89804"/>
                  </a:srgbClr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글 등록 즉시 메인 화면이 자동 새로고침 되어 </a:t>
            </a:r>
            <a:r>
              <a:rPr lang="en-US" sz="2500">
                <a:solidFill>
                  <a:srgbClr val="EE3230">
                    <a:alpha val="89804"/>
                  </a:srgbClr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최신 상태 유지</a:t>
            </a:r>
          </a:p>
          <a:p>
            <a:pPr algn="just">
              <a:lnSpc>
                <a:spcPts val="3780"/>
              </a:lnSpc>
            </a:pPr>
          </a:p>
          <a:p>
            <a:pPr algn="just">
              <a:lnSpc>
                <a:spcPts val="4060"/>
              </a:lnSpc>
            </a:pPr>
            <a:r>
              <a:rPr lang="en-US" sz="2900">
                <a:solidFill>
                  <a:srgbClr val="191816">
                    <a:alpha val="89804"/>
                  </a:srgbClr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히스토리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191816">
                    <a:alpha val="89804"/>
                  </a:srgbClr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휘발성 정보가 되지 않도록, 성사된 거래는 별도 메뉴에서 언제든 </a:t>
            </a:r>
            <a:r>
              <a:rPr lang="en-US" sz="2500">
                <a:solidFill>
                  <a:srgbClr val="EE3230">
                    <a:alpha val="89804"/>
                  </a:srgbClr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연락처 다시 확인 가능</a:t>
            </a:r>
          </a:p>
          <a:p>
            <a:pPr algn="just">
              <a:lnSpc>
                <a:spcPts val="350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231589" y="7580312"/>
            <a:ext cx="6847027" cy="8229600"/>
          </a:xfrm>
          <a:custGeom>
            <a:avLst/>
            <a:gdLst/>
            <a:ahLst/>
            <a:cxnLst/>
            <a:rect r="r" b="b" t="t" l="l"/>
            <a:pathLst>
              <a:path h="8229600" w="6847027">
                <a:moveTo>
                  <a:pt x="0" y="0"/>
                </a:moveTo>
                <a:lnTo>
                  <a:pt x="6847027" y="0"/>
                </a:lnTo>
                <a:lnTo>
                  <a:pt x="684702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08790" y="3062736"/>
            <a:ext cx="9151264" cy="1878834"/>
          </a:xfrm>
          <a:custGeom>
            <a:avLst/>
            <a:gdLst/>
            <a:ahLst/>
            <a:cxnLst/>
            <a:rect r="r" b="b" t="t" l="l"/>
            <a:pathLst>
              <a:path h="1878834" w="9151264">
                <a:moveTo>
                  <a:pt x="0" y="0"/>
                </a:moveTo>
                <a:lnTo>
                  <a:pt x="9151265" y="0"/>
                </a:lnTo>
                <a:lnTo>
                  <a:pt x="9151265" y="1878834"/>
                </a:lnTo>
                <a:lnTo>
                  <a:pt x="0" y="18788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3493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357298" y="7018007"/>
            <a:ext cx="9501899" cy="1549091"/>
          </a:xfrm>
          <a:custGeom>
            <a:avLst/>
            <a:gdLst/>
            <a:ahLst/>
            <a:cxnLst/>
            <a:rect r="r" b="b" t="t" l="l"/>
            <a:pathLst>
              <a:path h="1549091" w="9501899">
                <a:moveTo>
                  <a:pt x="0" y="0"/>
                </a:moveTo>
                <a:lnTo>
                  <a:pt x="9501899" y="0"/>
                </a:lnTo>
                <a:lnTo>
                  <a:pt x="9501899" y="1549091"/>
                </a:lnTo>
                <a:lnTo>
                  <a:pt x="0" y="15490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9599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139238" y="4884420"/>
            <a:ext cx="9525" cy="461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13103" y="1898292"/>
            <a:ext cx="4950279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191816">
                    <a:alpha val="89804"/>
                  </a:srgbClr>
                </a:solidFill>
                <a:latin typeface="210 다락방"/>
                <a:ea typeface="210 다락방"/>
                <a:cs typeface="210 다락방"/>
                <a:sym typeface="210 다락방"/>
              </a:rPr>
              <a:t>CSV 기반의 데이터 관리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4053" y="883562"/>
            <a:ext cx="4950279" cy="861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>
                <a:solidFill>
                  <a:srgbClr val="191816">
                    <a:alpha val="89804"/>
                  </a:srgbClr>
                </a:solidFill>
                <a:latin typeface="210 다락방"/>
                <a:ea typeface="210 다락방"/>
                <a:cs typeface="210 다락방"/>
                <a:sym typeface="210 다락방"/>
              </a:rPr>
              <a:t>주요 기능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4053" y="3989166"/>
            <a:ext cx="7134225" cy="2896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60"/>
              </a:lnSpc>
            </a:pPr>
            <a:r>
              <a:rPr lang="en-US" sz="2900">
                <a:solidFill>
                  <a:srgbClr val="191816">
                    <a:alpha val="89804"/>
                  </a:srgbClr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PANDAS 활용</a:t>
            </a: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191816">
                    <a:alpha val="89804"/>
                  </a:srgbClr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CSV 파일과 PANDAS를 연동하여 데이터 입출력</a:t>
            </a:r>
          </a:p>
          <a:p>
            <a:pPr algn="just">
              <a:lnSpc>
                <a:spcPts val="3780"/>
              </a:lnSpc>
            </a:pPr>
          </a:p>
          <a:p>
            <a:pPr algn="just">
              <a:lnSpc>
                <a:spcPts val="4060"/>
              </a:lnSpc>
            </a:pPr>
            <a:r>
              <a:rPr lang="en-US" sz="2900">
                <a:solidFill>
                  <a:srgbClr val="191816">
                    <a:alpha val="89804"/>
                  </a:srgbClr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데이터 구조</a:t>
            </a: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191816">
                    <a:alpha val="89804"/>
                  </a:srgbClr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성사 시점, 상대방 정보, 연락처 등 기록 저장 </a:t>
            </a: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191816">
                    <a:alpha val="89804"/>
                  </a:srgbClr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(거래 비성사시 연락처 비공개)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82440" y="1989001"/>
            <a:ext cx="4950279" cy="461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191816">
                    <a:alpha val="89804"/>
                  </a:srgbClr>
                </a:solidFill>
                <a:latin typeface="210 다락방"/>
                <a:ea typeface="210 다락방"/>
                <a:cs typeface="210 다락방"/>
                <a:sym typeface="210 다락방"/>
              </a:rPr>
              <a:t>BOOKS.CSV (등록 정보)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65940" y="5878739"/>
            <a:ext cx="4950279" cy="461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191816">
                    <a:alpha val="89804"/>
                  </a:srgbClr>
                </a:solidFill>
                <a:latin typeface="210 다락방"/>
                <a:ea typeface="210 다락방"/>
                <a:cs typeface="210 다락방"/>
                <a:sym typeface="210 다락방"/>
              </a:rPr>
              <a:t>MATCHES.CSV (거래 성사 정보)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DAG6SST2QnE</dc:identifier>
  <dcterms:modified xsi:type="dcterms:W3CDTF">2011-08-01T06:04:30Z</dcterms:modified>
  <cp:revision>1</cp:revision>
  <dc:title>Portfolio.</dc:title>
</cp:coreProperties>
</file>